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0" r:id="rId3"/>
    <p:sldId id="284" r:id="rId4"/>
    <p:sldId id="285" r:id="rId5"/>
    <p:sldId id="286" r:id="rId6"/>
    <p:sldId id="282" r:id="rId7"/>
    <p:sldId id="283" r:id="rId8"/>
    <p:sldId id="281" r:id="rId9"/>
    <p:sldId id="287" r:id="rId10"/>
    <p:sldId id="257" r:id="rId11"/>
    <p:sldId id="258" r:id="rId12"/>
    <p:sldId id="266" r:id="rId13"/>
    <p:sldId id="259" r:id="rId14"/>
    <p:sldId id="279" r:id="rId15"/>
    <p:sldId id="260" r:id="rId16"/>
    <p:sldId id="276" r:id="rId17"/>
    <p:sldId id="277" r:id="rId18"/>
    <p:sldId id="278" r:id="rId19"/>
    <p:sldId id="261" r:id="rId20"/>
    <p:sldId id="262" r:id="rId21"/>
    <p:sldId id="263" r:id="rId22"/>
    <p:sldId id="264" r:id="rId23"/>
    <p:sldId id="265" r:id="rId24"/>
    <p:sldId id="267" r:id="rId25"/>
    <p:sldId id="269" r:id="rId26"/>
    <p:sldId id="270" r:id="rId27"/>
    <p:sldId id="271" r:id="rId28"/>
    <p:sldId id="273" r:id="rId29"/>
    <p:sldId id="272" r:id="rId30"/>
    <p:sldId id="274" r:id="rId31"/>
    <p:sldId id="275" r:id="rId32"/>
    <p:sldId id="288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752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5361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2070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385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8002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621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7574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6659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592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33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08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4A249-9870-4190-ADE8-F4E84946D252}" type="datetimeFigureOut">
              <a:rPr lang="ar-SA" smtClean="0"/>
              <a:t>11/11/1436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7C8C9-B6CB-44B5-B5D7-98193D2D449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906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Pituitary tumors</a:t>
            </a:r>
            <a:endParaRPr lang="ar-SA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704856" cy="1752600"/>
          </a:xfrm>
        </p:spPr>
        <p:txBody>
          <a:bodyPr/>
          <a:lstStyle/>
          <a:p>
            <a:pPr rtl="0"/>
            <a:endParaRPr lang="ar-SA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ashawky\Desktop\mcst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4664"/>
            <a:ext cx="262890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16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Pituitary adenoma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026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76672"/>
            <a:ext cx="8496944" cy="5649491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P</a:t>
            </a:r>
            <a:r>
              <a:rPr lang="en-US" dirty="0" smtClean="0"/>
              <a:t>ituitary </a:t>
            </a:r>
            <a:r>
              <a:rPr lang="en-US" dirty="0"/>
              <a:t>adenomas are responsible for about 10% of intracranial </a:t>
            </a:r>
            <a:r>
              <a:rPr lang="en-US" dirty="0" smtClean="0"/>
              <a:t>neoplasms. </a:t>
            </a:r>
          </a:p>
          <a:p>
            <a:pPr algn="l" rtl="0"/>
            <a:r>
              <a:rPr lang="en-US" dirty="0"/>
              <a:t>D</a:t>
            </a:r>
            <a:r>
              <a:rPr lang="en-US" dirty="0" smtClean="0"/>
              <a:t>iscovered </a:t>
            </a:r>
            <a:r>
              <a:rPr lang="en-US" dirty="0"/>
              <a:t>incidentally in up to 25% of routine autopsies. </a:t>
            </a:r>
            <a:endParaRPr lang="en-US" dirty="0" smtClean="0"/>
          </a:p>
          <a:p>
            <a:pPr algn="l" rtl="0"/>
            <a:r>
              <a:rPr lang="en-US" dirty="0" smtClean="0"/>
              <a:t>In </a:t>
            </a:r>
            <a:r>
              <a:rPr lang="en-US" dirty="0"/>
              <a:t>fact, using high-resolution computed tomography or magnetic resonance imaging suggest that approximately 20% of "normal" adult pituitary glands harbor an incidental lesion measuring 3 mm or more in diameter, usually a silent </a:t>
            </a:r>
            <a:r>
              <a:rPr lang="en-US" dirty="0" smtClean="0"/>
              <a:t>adenoma.</a:t>
            </a:r>
            <a:endParaRPr lang="en-US" baseline="30000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2644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92696"/>
            <a:ext cx="8496944" cy="5433467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/>
              <a:t>Pituitary adenomas are usually found in </a:t>
            </a:r>
            <a:r>
              <a:rPr lang="en-US" dirty="0">
                <a:solidFill>
                  <a:srgbClr val="00B0F0"/>
                </a:solidFill>
              </a:rPr>
              <a:t>adults</a:t>
            </a:r>
            <a:r>
              <a:rPr lang="en-US" dirty="0"/>
              <a:t>, with a peak incidence from the thirties to the fifties. </a:t>
            </a:r>
            <a:endParaRPr lang="en-US" dirty="0" smtClean="0"/>
          </a:p>
          <a:p>
            <a:pPr algn="l" rtl="0"/>
            <a:r>
              <a:rPr lang="en-US" dirty="0" smtClean="0"/>
              <a:t>Most </a:t>
            </a:r>
            <a:r>
              <a:rPr lang="en-US" dirty="0"/>
              <a:t>pituitary adenomas occur as isolated lesions. In about </a:t>
            </a:r>
            <a:r>
              <a:rPr lang="en-US" dirty="0">
                <a:solidFill>
                  <a:srgbClr val="00B0F0"/>
                </a:solidFill>
              </a:rPr>
              <a:t>3%</a:t>
            </a:r>
            <a:r>
              <a:rPr lang="en-US" dirty="0"/>
              <a:t> of cases, however, adenomas are associated with multiple endocrine </a:t>
            </a:r>
            <a:r>
              <a:rPr lang="en-US" dirty="0" err="1"/>
              <a:t>neoplasia</a:t>
            </a:r>
            <a:r>
              <a:rPr lang="en-US" dirty="0"/>
              <a:t> </a:t>
            </a:r>
            <a:r>
              <a:rPr lang="en-US" dirty="0">
                <a:solidFill>
                  <a:srgbClr val="00B0F0"/>
                </a:solidFill>
              </a:rPr>
              <a:t>(MEN) type 1 </a:t>
            </a:r>
            <a:r>
              <a:rPr lang="en-US" dirty="0"/>
              <a:t>. </a:t>
            </a:r>
          </a:p>
          <a:p>
            <a:pPr algn="l" rtl="0"/>
            <a:r>
              <a:rPr lang="en-US" dirty="0"/>
              <a:t>Pituitary adenomas are designated, somewhat arbitrarily, </a:t>
            </a:r>
            <a:r>
              <a:rPr lang="en-US" dirty="0" err="1"/>
              <a:t>microadenomas</a:t>
            </a:r>
            <a:r>
              <a:rPr lang="en-US" dirty="0"/>
              <a:t> if they are less than </a:t>
            </a:r>
            <a:r>
              <a:rPr lang="en-US" dirty="0">
                <a:solidFill>
                  <a:srgbClr val="00B0F0"/>
                </a:solidFill>
              </a:rPr>
              <a:t>1 cm </a:t>
            </a:r>
            <a:r>
              <a:rPr lang="en-US" dirty="0"/>
              <a:t>in diameter and </a:t>
            </a:r>
            <a:r>
              <a:rPr lang="en-US" dirty="0" err="1"/>
              <a:t>macroadenomas</a:t>
            </a:r>
            <a:r>
              <a:rPr lang="en-US" dirty="0"/>
              <a:t> if they exceed 1 cm in diameter.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0991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* Gross features: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4929411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dirty="0"/>
              <a:t>common pituitary adenoma is a </a:t>
            </a:r>
            <a:r>
              <a:rPr lang="en-US" dirty="0">
                <a:solidFill>
                  <a:srgbClr val="00B0F0"/>
                </a:solidFill>
              </a:rPr>
              <a:t>soft</a:t>
            </a:r>
            <a:r>
              <a:rPr lang="en-US" dirty="0"/>
              <a:t>, well-circumscribed lesion that may be confined to the </a:t>
            </a:r>
            <a:r>
              <a:rPr lang="en-US" dirty="0" err="1">
                <a:solidFill>
                  <a:srgbClr val="00B0F0"/>
                </a:solidFill>
              </a:rPr>
              <a:t>sella</a:t>
            </a:r>
            <a:r>
              <a:rPr lang="en-US" dirty="0"/>
              <a:t> </a:t>
            </a:r>
            <a:r>
              <a:rPr lang="en-US" dirty="0" err="1"/>
              <a:t>turcica</a:t>
            </a:r>
            <a:r>
              <a:rPr lang="en-US" dirty="0"/>
              <a:t>. Larger lesions typically extend superiorly </a:t>
            </a:r>
            <a:r>
              <a:rPr lang="en-US" dirty="0" smtClean="0"/>
              <a:t>into </a:t>
            </a:r>
            <a:r>
              <a:rPr lang="en-US" dirty="0"/>
              <a:t>the </a:t>
            </a:r>
            <a:r>
              <a:rPr lang="en-US" dirty="0" err="1">
                <a:solidFill>
                  <a:srgbClr val="00B0F0"/>
                </a:solidFill>
              </a:rPr>
              <a:t>suprasellar</a:t>
            </a:r>
            <a:r>
              <a:rPr lang="en-US" dirty="0"/>
              <a:t> region, where they often compress the optic chiasm and adjacent structures, such as some of the cranial nerves 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 smtClean="0"/>
              <a:t>As </a:t>
            </a:r>
            <a:r>
              <a:rPr lang="en-US" dirty="0"/>
              <a:t>these adenomas expand, they frequently erode the </a:t>
            </a:r>
            <a:r>
              <a:rPr lang="en-US" dirty="0" err="1"/>
              <a:t>sella</a:t>
            </a:r>
            <a:r>
              <a:rPr lang="en-US" dirty="0"/>
              <a:t> </a:t>
            </a:r>
            <a:r>
              <a:rPr lang="en-US" dirty="0" err="1"/>
              <a:t>turcica</a:t>
            </a:r>
            <a:r>
              <a:rPr lang="en-US" dirty="0"/>
              <a:t> and </a:t>
            </a:r>
            <a:r>
              <a:rPr lang="en-US" dirty="0" smtClean="0">
                <a:solidFill>
                  <a:srgbClr val="00B0F0"/>
                </a:solidFill>
              </a:rPr>
              <a:t>may </a:t>
            </a:r>
            <a:r>
              <a:rPr lang="en-US" dirty="0">
                <a:solidFill>
                  <a:srgbClr val="00B0F0"/>
                </a:solidFill>
              </a:rPr>
              <a:t>also extend locally into the cavernous and sphenoid sinuses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698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753845" cy="5827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53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algn="l" rtl="0"/>
            <a:r>
              <a:rPr lang="en-US" dirty="0" smtClean="0"/>
              <a:t>In up to </a:t>
            </a:r>
            <a:r>
              <a:rPr lang="en-US" dirty="0" smtClean="0">
                <a:solidFill>
                  <a:srgbClr val="00B0F0"/>
                </a:solidFill>
              </a:rPr>
              <a:t>30%</a:t>
            </a:r>
            <a:r>
              <a:rPr lang="en-US" dirty="0" smtClean="0"/>
              <a:t> of cases, the adenomas are </a:t>
            </a:r>
            <a:r>
              <a:rPr lang="en-US" dirty="0" smtClean="0">
                <a:solidFill>
                  <a:srgbClr val="00B0F0"/>
                </a:solidFill>
              </a:rPr>
              <a:t>not grossly encapsulated</a:t>
            </a:r>
            <a:r>
              <a:rPr lang="en-US" dirty="0" smtClean="0"/>
              <a:t> and infiltrate adjacent bone, </a:t>
            </a:r>
            <a:r>
              <a:rPr lang="en-US" dirty="0" err="1" smtClean="0"/>
              <a:t>dura</a:t>
            </a:r>
            <a:r>
              <a:rPr lang="en-US" dirty="0" smtClean="0"/>
              <a:t>, and (rarely) brain, but they </a:t>
            </a:r>
            <a:r>
              <a:rPr lang="en-US" dirty="0" smtClean="0">
                <a:solidFill>
                  <a:srgbClr val="FF0000"/>
                </a:solidFill>
              </a:rPr>
              <a:t>do not </a:t>
            </a:r>
            <a:r>
              <a:rPr lang="en-US" dirty="0" smtClean="0"/>
              <a:t>demonstrate the ability for </a:t>
            </a:r>
            <a:r>
              <a:rPr lang="en-US" dirty="0" smtClean="0">
                <a:solidFill>
                  <a:srgbClr val="FF0000"/>
                </a:solidFill>
              </a:rPr>
              <a:t>distant metastasis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 smtClean="0"/>
              <a:t>Such lesions are termed </a:t>
            </a:r>
            <a:r>
              <a:rPr lang="en-US" b="1" dirty="0" smtClean="0"/>
              <a:t>invasive adenomas</a:t>
            </a:r>
            <a:r>
              <a:rPr lang="en-US" dirty="0" smtClean="0"/>
              <a:t>. Foci of hemorrhage and necrosis are common in larger adenomas.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9171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MRI of normal pituitary gland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268760"/>
            <a:ext cx="8167892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787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Pituitary </a:t>
            </a:r>
            <a:r>
              <a:rPr lang="en-US" dirty="0" err="1" smtClean="0"/>
              <a:t>microadenoma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5261173" cy="526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419872" y="3573016"/>
            <a:ext cx="834392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953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97152"/>
            <a:ext cx="8377839" cy="576064"/>
          </a:xfrm>
        </p:spPr>
        <p:txBody>
          <a:bodyPr>
            <a:noAutofit/>
          </a:bodyPr>
          <a:lstStyle/>
          <a:p>
            <a:r>
              <a:rPr lang="en-US" sz="2800" dirty="0" smtClean="0"/>
              <a:t>Pituitary </a:t>
            </a:r>
            <a:r>
              <a:rPr lang="en-US" sz="2800" dirty="0" err="1" smtClean="0"/>
              <a:t>macroadenoma</a:t>
            </a:r>
            <a:r>
              <a:rPr lang="en-US" sz="2800" dirty="0" smtClean="0"/>
              <a:t>       -     Pituitary giant adenoma</a:t>
            </a:r>
            <a:endParaRPr lang="ar-SA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233823" cy="379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 rot="299354">
            <a:off x="1399553" y="2227542"/>
            <a:ext cx="561212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ight Arrow 5"/>
          <p:cNvSpPr/>
          <p:nvPr/>
        </p:nvSpPr>
        <p:spPr>
          <a:xfrm rot="299354">
            <a:off x="5373561" y="2804873"/>
            <a:ext cx="561212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855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962674"/>
          </a:xfrm>
        </p:spPr>
        <p:txBody>
          <a:bodyPr>
            <a:noAutofit/>
          </a:bodyPr>
          <a:lstStyle/>
          <a:p>
            <a:pPr algn="l" rtl="0"/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Pituitary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adenoma: -</a:t>
            </a:r>
            <a:r>
              <a:rPr lang="en-US" sz="2400" dirty="0" smtClean="0"/>
              <a:t>This </a:t>
            </a:r>
            <a:r>
              <a:rPr lang="en-US" sz="2400" dirty="0"/>
              <a:t>massive, nonfunctional adenoma has grown far beyond the confines of the </a:t>
            </a:r>
            <a:r>
              <a:rPr lang="en-US" sz="2400" dirty="0" err="1"/>
              <a:t>sella</a:t>
            </a:r>
            <a:r>
              <a:rPr lang="en-US" sz="2400" dirty="0"/>
              <a:t> </a:t>
            </a:r>
            <a:r>
              <a:rPr lang="en-US" sz="2400" dirty="0" err="1"/>
              <a:t>turcica</a:t>
            </a:r>
            <a:r>
              <a:rPr lang="en-US" sz="2400" dirty="0"/>
              <a:t> and has distorted the overlying brain.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- Nonfunctional </a:t>
            </a:r>
            <a:r>
              <a:rPr lang="en-US" sz="2400" dirty="0"/>
              <a:t>adenomas tend to be larger at the time of diagnosis than those that secrete a hormone.</a:t>
            </a:r>
            <a:endParaRPr lang="ar-SA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00807"/>
            <a:ext cx="5040560" cy="345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439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4017"/>
            <a:ext cx="5892130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 rot="5125687">
            <a:off x="3842521" y="1986534"/>
            <a:ext cx="1372103" cy="3957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/>
              <a:t>Optic </a:t>
            </a:r>
            <a:r>
              <a:rPr lang="en-US" sz="1400" dirty="0" err="1" smtClean="0"/>
              <a:t>chiasma</a:t>
            </a:r>
            <a:endParaRPr lang="ar-SA" sz="1400" dirty="0"/>
          </a:p>
        </p:txBody>
      </p:sp>
      <p:sp>
        <p:nvSpPr>
          <p:cNvPr id="5" name="Right Arrow 4"/>
          <p:cNvSpPr/>
          <p:nvPr/>
        </p:nvSpPr>
        <p:spPr>
          <a:xfrm rot="16992979">
            <a:off x="3617341" y="3897842"/>
            <a:ext cx="1431775" cy="3579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pituitary</a:t>
            </a:r>
            <a:endParaRPr lang="ar-SA" dirty="0"/>
          </a:p>
        </p:txBody>
      </p:sp>
      <p:sp>
        <p:nvSpPr>
          <p:cNvPr id="6" name="Right Arrow 5"/>
          <p:cNvSpPr/>
          <p:nvPr/>
        </p:nvSpPr>
        <p:spPr>
          <a:xfrm rot="1317988">
            <a:off x="2744540" y="2333993"/>
            <a:ext cx="15544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hypothalamus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109272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850106"/>
          </a:xfrm>
        </p:spPr>
        <p:txBody>
          <a:bodyPr>
            <a:noAutofit/>
          </a:bodyPr>
          <a:lstStyle/>
          <a:p>
            <a:pPr algn="l" rtl="0"/>
            <a:r>
              <a:rPr lang="en-US" sz="3600" b="1" dirty="0" smtClean="0"/>
              <a:t>* Microscopic examination: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328592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Histologically, pituitary adenomas are composed of </a:t>
            </a:r>
            <a:r>
              <a:rPr lang="en-US" dirty="0" smtClean="0">
                <a:solidFill>
                  <a:srgbClr val="0070C0"/>
                </a:solidFill>
              </a:rPr>
              <a:t>relatively uniform</a:t>
            </a:r>
            <a:r>
              <a:rPr lang="en-US" dirty="0" smtClean="0"/>
              <a:t>, polygonal cells arrayed in sheets or cords. Supporting connective tissue, or </a:t>
            </a:r>
            <a:r>
              <a:rPr lang="en-US" dirty="0" err="1" smtClean="0"/>
              <a:t>reticulin</a:t>
            </a:r>
            <a:r>
              <a:rPr lang="en-US" dirty="0" smtClean="0"/>
              <a:t>, is sparse, accounting for the soft, gelatinous consistency of many of these lesions. </a:t>
            </a:r>
          </a:p>
          <a:p>
            <a:pPr algn="l" rtl="0"/>
            <a:r>
              <a:rPr lang="en-US" dirty="0" smtClean="0"/>
              <a:t>The nuclei of the neoplastic cells may be uniform or pleomorphic.</a:t>
            </a:r>
          </a:p>
          <a:p>
            <a:pPr algn="l" rtl="0"/>
            <a:r>
              <a:rPr lang="en-US" dirty="0" smtClean="0"/>
              <a:t>The cytoplasm of the constituent cells may be acidophilic, basophilic, or </a:t>
            </a:r>
            <a:r>
              <a:rPr lang="en-US" dirty="0" err="1" smtClean="0"/>
              <a:t>chromophobic</a:t>
            </a:r>
            <a:r>
              <a:rPr lang="en-US" dirty="0" smtClean="0"/>
              <a:t>, depending on the type the cells, but it is generally uniform throughout the cytoplasm. 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 smtClean="0">
                <a:solidFill>
                  <a:srgbClr val="0070C0"/>
                </a:solidFill>
              </a:rPr>
              <a:t>functional status </a:t>
            </a:r>
            <a:r>
              <a:rPr lang="en-US" dirty="0" smtClean="0"/>
              <a:t>of the adenoma cannot be reliably predicted from its histologic appearance.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5416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3628"/>
            <a:ext cx="8424936" cy="621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88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b="1" i="1" u="sng" dirty="0" smtClean="0">
                <a:solidFill>
                  <a:srgbClr val="C00000"/>
                </a:solidFill>
              </a:rPr>
              <a:t>* Classification </a:t>
            </a:r>
            <a:r>
              <a:rPr lang="en-US" sz="3600" b="1" i="1" u="sng" dirty="0">
                <a:solidFill>
                  <a:srgbClr val="C00000"/>
                </a:solidFill>
              </a:rPr>
              <a:t>of Pituitary </a:t>
            </a:r>
            <a:r>
              <a:rPr lang="en-US" sz="3600" b="1" i="1" u="sng" dirty="0" smtClean="0">
                <a:solidFill>
                  <a:srgbClr val="C00000"/>
                </a:solidFill>
              </a:rPr>
              <a:t>Adenomas: </a:t>
            </a:r>
            <a:endParaRPr lang="ar-SA" sz="3600" b="1" i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>
            <a:norm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Prolactin cell (</a:t>
            </a:r>
            <a:r>
              <a:rPr lang="en-US" dirty="0" err="1"/>
              <a:t>lactotroph</a:t>
            </a:r>
            <a:r>
              <a:rPr lang="en-US" dirty="0"/>
              <a:t>) </a:t>
            </a:r>
            <a:r>
              <a:rPr lang="en-US" dirty="0" smtClean="0"/>
              <a:t>adenoma. 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Growth hormone cell (</a:t>
            </a:r>
            <a:r>
              <a:rPr lang="en-US" dirty="0" err="1"/>
              <a:t>somatotroph</a:t>
            </a:r>
            <a:r>
              <a:rPr lang="en-US" dirty="0"/>
              <a:t>) </a:t>
            </a:r>
            <a:r>
              <a:rPr lang="en-US" dirty="0" smtClean="0"/>
              <a:t>adenoma. 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Thyroid-stimulating </a:t>
            </a:r>
            <a:r>
              <a:rPr lang="en-US" dirty="0"/>
              <a:t>hormone cell (</a:t>
            </a:r>
            <a:r>
              <a:rPr lang="en-US" dirty="0" err="1"/>
              <a:t>thyrotroph</a:t>
            </a:r>
            <a:r>
              <a:rPr lang="en-US" dirty="0"/>
              <a:t>) </a:t>
            </a:r>
            <a:r>
              <a:rPr lang="en-US" dirty="0" smtClean="0"/>
              <a:t>adenoma. 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ACTH cell (</a:t>
            </a:r>
            <a:r>
              <a:rPr lang="en-US" dirty="0" err="1"/>
              <a:t>corticotroph</a:t>
            </a:r>
            <a:r>
              <a:rPr lang="en-US" dirty="0"/>
              <a:t>) </a:t>
            </a:r>
            <a:r>
              <a:rPr lang="en-US" dirty="0" smtClean="0"/>
              <a:t>adenoma. 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/>
              <a:t>Gonadotroph</a:t>
            </a:r>
            <a:r>
              <a:rPr lang="en-US" dirty="0"/>
              <a:t> cell </a:t>
            </a:r>
            <a:r>
              <a:rPr lang="en-US" dirty="0" smtClean="0"/>
              <a:t>adenoma.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17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 rtl="0"/>
            <a:r>
              <a:rPr lang="en-US" sz="4000" b="1" i="1" u="sng" dirty="0" smtClean="0">
                <a:solidFill>
                  <a:srgbClr val="C00000"/>
                </a:solidFill>
              </a:rPr>
              <a:t>* Clinical picture:</a:t>
            </a:r>
            <a:endParaRPr lang="ar-SA" sz="4000" b="1" i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4006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The signs and symptoms of pituitary adenomas </a:t>
            </a:r>
            <a:r>
              <a:rPr lang="en-US" dirty="0" smtClean="0"/>
              <a:t>include:</a:t>
            </a:r>
          </a:p>
          <a:p>
            <a:pPr marL="0" indent="0" algn="l" rtl="0">
              <a:buNone/>
            </a:pPr>
            <a:r>
              <a:rPr lang="en-US" b="1" u="sng" dirty="0" smtClean="0"/>
              <a:t>a. Endocrine abnormalities: </a:t>
            </a:r>
            <a:r>
              <a:rPr lang="en-US" dirty="0"/>
              <a:t>The abnormalities associated with the secretion of excessive quantities of anterior pituitary hormones are mentioned below, when we describe the specific types of pituitary adenoma.</a:t>
            </a:r>
            <a:endParaRPr lang="en-US" dirty="0" smtClean="0"/>
          </a:p>
          <a:p>
            <a:pPr marL="0" indent="0" algn="l" rtl="0">
              <a:buNone/>
            </a:pPr>
            <a:r>
              <a:rPr lang="en-US" b="1" u="sng" dirty="0" smtClean="0"/>
              <a:t>b. Local </a:t>
            </a:r>
            <a:r>
              <a:rPr lang="en-US" b="1" u="sng" dirty="0"/>
              <a:t>mass </a:t>
            </a:r>
            <a:r>
              <a:rPr lang="en-US" b="1" u="sng" dirty="0" smtClean="0"/>
              <a:t>effects: </a:t>
            </a:r>
            <a:r>
              <a:rPr lang="en-US" dirty="0"/>
              <a:t>M</a:t>
            </a:r>
            <a:r>
              <a:rPr lang="en-US" dirty="0" smtClean="0"/>
              <a:t>ay </a:t>
            </a:r>
            <a:r>
              <a:rPr lang="en-US" dirty="0"/>
              <a:t>be encountered in any type of pituitary </a:t>
            </a:r>
            <a:r>
              <a:rPr lang="en-US" dirty="0" smtClean="0"/>
              <a:t>tumor. </a:t>
            </a:r>
            <a:r>
              <a:rPr lang="en-US" dirty="0"/>
              <a:t>T</a:t>
            </a:r>
            <a:r>
              <a:rPr lang="en-US" dirty="0" smtClean="0"/>
              <a:t>hese include </a:t>
            </a:r>
            <a:r>
              <a:rPr lang="en-US" i="1" dirty="0" smtClean="0">
                <a:solidFill>
                  <a:srgbClr val="0070C0"/>
                </a:solidFill>
              </a:rPr>
              <a:t>visual </a:t>
            </a:r>
            <a:r>
              <a:rPr lang="en-US" i="1" dirty="0">
                <a:solidFill>
                  <a:srgbClr val="0070C0"/>
                </a:solidFill>
              </a:rPr>
              <a:t>field abnormalities</a:t>
            </a:r>
            <a:r>
              <a:rPr lang="en-US" dirty="0"/>
              <a:t>, signs and symptoms of </a:t>
            </a:r>
            <a:r>
              <a:rPr lang="en-US" dirty="0">
                <a:solidFill>
                  <a:srgbClr val="0070C0"/>
                </a:solidFill>
              </a:rPr>
              <a:t>elevated </a:t>
            </a:r>
            <a:r>
              <a:rPr lang="en-US" i="1" dirty="0">
                <a:solidFill>
                  <a:srgbClr val="0070C0"/>
                </a:solidFill>
              </a:rPr>
              <a:t>intracranial pressure</a:t>
            </a:r>
            <a:r>
              <a:rPr lang="en-US" dirty="0"/>
              <a:t>, and occasionally </a:t>
            </a:r>
            <a:r>
              <a:rPr lang="en-US" i="1" dirty="0">
                <a:solidFill>
                  <a:srgbClr val="0070C0"/>
                </a:solidFill>
              </a:rPr>
              <a:t>hypopituitarism</a:t>
            </a:r>
            <a:r>
              <a:rPr lang="en-US" dirty="0"/>
              <a:t>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99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PROLACTINOMA 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5040560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dirty="0" err="1" smtClean="0"/>
              <a:t>Prolactinoma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lactotroph</a:t>
            </a:r>
            <a:r>
              <a:rPr lang="en-US" dirty="0"/>
              <a:t> </a:t>
            </a:r>
            <a:r>
              <a:rPr lang="en-US" dirty="0" smtClean="0"/>
              <a:t>adenoma) </a:t>
            </a:r>
            <a:r>
              <a:rPr lang="en-US" dirty="0"/>
              <a:t>are </a:t>
            </a:r>
            <a:r>
              <a:rPr lang="en-US" dirty="0">
                <a:solidFill>
                  <a:srgbClr val="FF0000"/>
                </a:solidFill>
              </a:rPr>
              <a:t>the most frequent type of </a:t>
            </a:r>
            <a:r>
              <a:rPr lang="en-US" dirty="0" smtClean="0">
                <a:solidFill>
                  <a:srgbClr val="FF0000"/>
                </a:solidFill>
              </a:rPr>
              <a:t>pituitary </a:t>
            </a:r>
            <a:r>
              <a:rPr lang="en-US" dirty="0">
                <a:solidFill>
                  <a:srgbClr val="FF0000"/>
                </a:solidFill>
              </a:rPr>
              <a:t>adenoma</a:t>
            </a:r>
            <a:r>
              <a:rPr lang="en-US" dirty="0"/>
              <a:t>, accounting for about 30</a:t>
            </a:r>
            <a:r>
              <a:rPr lang="en-US" dirty="0" smtClean="0"/>
              <a:t>%.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These </a:t>
            </a:r>
            <a:r>
              <a:rPr lang="en-US" dirty="0"/>
              <a:t>lesions range from small </a:t>
            </a:r>
            <a:r>
              <a:rPr lang="en-US" dirty="0" err="1"/>
              <a:t>microadenomas</a:t>
            </a:r>
            <a:r>
              <a:rPr lang="en-US" dirty="0"/>
              <a:t> to large, </a:t>
            </a:r>
            <a:r>
              <a:rPr lang="en-US" dirty="0" err="1"/>
              <a:t>expansile</a:t>
            </a:r>
            <a:r>
              <a:rPr lang="en-US" dirty="0"/>
              <a:t> </a:t>
            </a:r>
            <a:r>
              <a:rPr lang="en-US" dirty="0" smtClean="0"/>
              <a:t>tumors.</a:t>
            </a:r>
          </a:p>
          <a:p>
            <a:pPr algn="l" rtl="0">
              <a:lnSpc>
                <a:spcPct val="150000"/>
              </a:lnSpc>
            </a:pPr>
            <a:r>
              <a:rPr lang="en-US" i="1" dirty="0"/>
              <a:t>prolactinemia</a:t>
            </a:r>
            <a:r>
              <a:rPr lang="en-US" dirty="0"/>
              <a:t>, causes </a:t>
            </a:r>
            <a:r>
              <a:rPr lang="en-US" dirty="0">
                <a:solidFill>
                  <a:srgbClr val="0070C0"/>
                </a:solidFill>
              </a:rPr>
              <a:t>amenorrhea</a:t>
            </a:r>
            <a:r>
              <a:rPr lang="en-US" dirty="0"/>
              <a:t>, </a:t>
            </a:r>
            <a:r>
              <a:rPr lang="en-US" dirty="0" err="1">
                <a:solidFill>
                  <a:srgbClr val="0070C0"/>
                </a:solidFill>
              </a:rPr>
              <a:t>galactorrhea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loss of libido</a:t>
            </a:r>
            <a:r>
              <a:rPr lang="en-US" dirty="0"/>
              <a:t>, and </a:t>
            </a:r>
            <a:r>
              <a:rPr lang="en-US" dirty="0">
                <a:solidFill>
                  <a:srgbClr val="0070C0"/>
                </a:solidFill>
              </a:rPr>
              <a:t>infertility</a:t>
            </a:r>
            <a:r>
              <a:rPr lang="en-US" dirty="0"/>
              <a:t>. </a:t>
            </a:r>
          </a:p>
          <a:p>
            <a:pPr algn="l" rtl="0">
              <a:lnSpc>
                <a:spcPct val="15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793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20680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150000"/>
              </a:lnSpc>
            </a:pPr>
            <a:r>
              <a:rPr lang="en-US" dirty="0" err="1">
                <a:solidFill>
                  <a:srgbClr val="0070C0"/>
                </a:solidFill>
              </a:rPr>
              <a:t>Hyperprolactinemia</a:t>
            </a:r>
            <a:r>
              <a:rPr lang="en-US" dirty="0"/>
              <a:t> may result from causes other than prolactin-secreting pituitary adenomas. </a:t>
            </a: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dirty="0" smtClean="0"/>
              <a:t>Physiologic </a:t>
            </a:r>
            <a:r>
              <a:rPr lang="en-US" dirty="0" err="1"/>
              <a:t>hyperprolactinemia</a:t>
            </a:r>
            <a:r>
              <a:rPr lang="en-US" dirty="0"/>
              <a:t> </a:t>
            </a:r>
            <a:r>
              <a:rPr lang="en-US" dirty="0" smtClean="0"/>
              <a:t>occurs in</a:t>
            </a:r>
          </a:p>
          <a:p>
            <a:pPr lvl="1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/>
              <a:t>P</a:t>
            </a:r>
            <a:r>
              <a:rPr lang="en-US" dirty="0" smtClean="0"/>
              <a:t>regnancy.</a:t>
            </a:r>
          </a:p>
          <a:p>
            <a:pPr lvl="1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Lactation. </a:t>
            </a:r>
          </a:p>
          <a:p>
            <a:pPr lvl="1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/>
              <a:t>S</a:t>
            </a:r>
            <a:r>
              <a:rPr lang="en-US" dirty="0" smtClean="0"/>
              <a:t>tress</a:t>
            </a:r>
            <a:r>
              <a:rPr lang="en-US" dirty="0"/>
              <a:t>. </a:t>
            </a: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dirty="0" smtClean="0"/>
              <a:t>Pathologic </a:t>
            </a:r>
            <a:r>
              <a:rPr lang="en-US" dirty="0" err="1"/>
              <a:t>hyperprolactinemia</a:t>
            </a:r>
            <a:r>
              <a:rPr lang="en-US" dirty="0"/>
              <a:t> can also result from </a:t>
            </a:r>
            <a:r>
              <a:rPr lang="en-US" i="1" dirty="0" err="1"/>
              <a:t>lactotroph</a:t>
            </a:r>
            <a:r>
              <a:rPr lang="en-US" i="1" dirty="0"/>
              <a:t> </a:t>
            </a:r>
            <a:r>
              <a:rPr lang="en-US" i="1" dirty="0" smtClean="0"/>
              <a:t>hyperplasia.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4642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l" rtl="0"/>
            <a:r>
              <a:rPr lang="en-US" dirty="0" err="1"/>
              <a:t>Prolactinomas</a:t>
            </a:r>
            <a:r>
              <a:rPr lang="en-US" dirty="0"/>
              <a:t> are treated by surgery or, more commonly, with </a:t>
            </a:r>
            <a:r>
              <a:rPr lang="en-US" dirty="0" err="1"/>
              <a:t>bromocriptine</a:t>
            </a:r>
            <a:r>
              <a:rPr lang="en-US" dirty="0"/>
              <a:t>, a dopamine receptor agonist, which causes the lesions to diminish in size.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1593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 rtl="0"/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GROWTH HORMONE (SOMATOTROPH CELL)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ADENOMA </a:t>
            </a:r>
            <a:endParaRPr lang="ar-SA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Autofit/>
          </a:bodyPr>
          <a:lstStyle/>
          <a:p>
            <a:pPr algn="l" rtl="0"/>
            <a:r>
              <a:rPr lang="en-US" dirty="0"/>
              <a:t>GH-secreting tumors are the </a:t>
            </a:r>
            <a:r>
              <a:rPr lang="en-US" dirty="0">
                <a:solidFill>
                  <a:srgbClr val="0070C0"/>
                </a:solidFill>
              </a:rPr>
              <a:t>second</a:t>
            </a:r>
            <a:r>
              <a:rPr lang="en-US" dirty="0"/>
              <a:t> most common type of functioning pituitary adenoma</a:t>
            </a:r>
            <a:r>
              <a:rPr lang="en-US" dirty="0" smtClean="0"/>
              <a:t>.</a:t>
            </a:r>
          </a:p>
          <a:p>
            <a:pPr algn="l" rtl="0"/>
            <a:r>
              <a:rPr lang="en-US" i="1" dirty="0" smtClean="0"/>
              <a:t>Clinical manifestations:</a:t>
            </a:r>
          </a:p>
          <a:p>
            <a:pPr algn="l" rtl="0"/>
            <a:r>
              <a:rPr lang="en-US" i="1" dirty="0" smtClean="0"/>
              <a:t>Persistent </a:t>
            </a:r>
            <a:r>
              <a:rPr lang="en-US" i="1" dirty="0" err="1"/>
              <a:t>hypersecretion</a:t>
            </a:r>
            <a:r>
              <a:rPr lang="en-US" i="1" dirty="0"/>
              <a:t> of GH stimulates the hepatic secretion of insulin-like growth factor I (IGF-I or </a:t>
            </a:r>
            <a:r>
              <a:rPr lang="en-US" i="1" dirty="0" err="1"/>
              <a:t>somatomedin</a:t>
            </a:r>
            <a:r>
              <a:rPr lang="en-US" i="1" dirty="0"/>
              <a:t> C), which causes many of the clinical manifestations.</a:t>
            </a:r>
            <a:r>
              <a:rPr lang="en-US" dirty="0"/>
              <a:t> 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141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algn="l" rtl="0"/>
            <a:r>
              <a:rPr lang="en-US" dirty="0"/>
              <a:t>If a </a:t>
            </a:r>
            <a:r>
              <a:rPr lang="en-US" dirty="0" err="1"/>
              <a:t>somatotrophic</a:t>
            </a:r>
            <a:r>
              <a:rPr lang="en-US" dirty="0"/>
              <a:t> adenoma appears in children before the epiphyses have closed, result in </a:t>
            </a:r>
            <a:r>
              <a:rPr lang="en-US" i="1" u="sng" dirty="0">
                <a:solidFill>
                  <a:srgbClr val="FF0000"/>
                </a:solidFill>
              </a:rPr>
              <a:t>gigantism</a:t>
            </a:r>
            <a:r>
              <a:rPr lang="en-US" dirty="0"/>
              <a:t>. This is characterized by a generalized increase in body size with disproportionately long arms and legs. 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6641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76672"/>
            <a:ext cx="8496944" cy="5976664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/>
              <a:t>If the increased levels of GH are present after closure of the epiphyses, patients develop </a:t>
            </a:r>
            <a:r>
              <a:rPr lang="en-US" i="1" u="sng" dirty="0">
                <a:solidFill>
                  <a:srgbClr val="FF0000"/>
                </a:solidFill>
              </a:rPr>
              <a:t>acromegaly</a:t>
            </a:r>
            <a:r>
              <a:rPr lang="en-US" dirty="0"/>
              <a:t>. In this condition, growth is most conspicuous in skin and soft tissues; viscera (thyroid, heart, liver, and adrenals); and bones of the face, hands, and feet. Enlargement of the jaw results in protrusion (</a:t>
            </a:r>
            <a:r>
              <a:rPr lang="en-US" dirty="0" err="1"/>
              <a:t>prognathism</a:t>
            </a:r>
            <a:r>
              <a:rPr lang="en-US" dirty="0"/>
              <a:t>) with broadening of the lower face. The hands and feet are enlarged with broad, sausage-like fingers. </a:t>
            </a:r>
          </a:p>
          <a:p>
            <a:pPr algn="l" rtl="0"/>
            <a:r>
              <a:rPr lang="en-US" dirty="0"/>
              <a:t>These changes develop for decades before being recognized, hence the opportunity for the adenomas to reach substantial size.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1311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 rtl="0"/>
            <a:r>
              <a:rPr lang="en-US" dirty="0"/>
              <a:t>Close examination of a sectioned pituitary gland reveals two closely apposed, but distinctive tissues called the </a:t>
            </a:r>
            <a:r>
              <a:rPr lang="en-US" b="1" dirty="0" err="1"/>
              <a:t>adenohypophysis</a:t>
            </a:r>
            <a:r>
              <a:rPr lang="en-US" dirty="0"/>
              <a:t> (anterior or glandular pituitary) and </a:t>
            </a:r>
            <a:r>
              <a:rPr lang="en-US" b="1" dirty="0" err="1"/>
              <a:t>neurohypophysis</a:t>
            </a:r>
            <a:r>
              <a:rPr lang="en-US" dirty="0"/>
              <a:t> (posterior or neural pituitary).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1887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pPr algn="l" rtl="0"/>
            <a:r>
              <a:rPr lang="en-US" dirty="0"/>
              <a:t>GH excess is also correlated with a variety of other disturbances, including  diabetes mellitus, generalized muscle weakness, hypertension, arthritis, congestive heart failure, and an increased risk of gastrointestinal cancers.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37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pPr rtl="0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Pituitary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carcinomas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968552"/>
          </a:xfrm>
        </p:spPr>
        <p:txBody>
          <a:bodyPr/>
          <a:lstStyle/>
          <a:p>
            <a:pPr algn="l" rtl="0"/>
            <a:r>
              <a:rPr lang="en-US" dirty="0"/>
              <a:t>Pituitary carcinomas are rare, making up some 0.2% of all pituitary tumors, but represent a particular challenge to clinical practice. </a:t>
            </a: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diagnosis of a pituitary carcinoma </a:t>
            </a:r>
            <a:r>
              <a:rPr lang="en-US" dirty="0">
                <a:solidFill>
                  <a:srgbClr val="0070C0"/>
                </a:solidFill>
              </a:rPr>
              <a:t>requires evidence of metastatic disease</a:t>
            </a:r>
            <a:r>
              <a:rPr lang="en-US" dirty="0"/>
              <a:t>, either outside the central nervous system (CNS) or as separate noncontiguous foci within the CNS.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718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429000"/>
            <a:ext cx="8229600" cy="11430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Thanks 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</p:txBody>
      </p:sp>
      <p:pic>
        <p:nvPicPr>
          <p:cNvPr id="1026" name="Picture 2" descr="C:\Users\ashawky\Desktop\smiling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56792"/>
            <a:ext cx="1814909" cy="181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4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91264" cy="5577483"/>
          </a:xfrm>
        </p:spPr>
        <p:txBody>
          <a:bodyPr/>
          <a:lstStyle/>
          <a:p>
            <a:pPr algn="l" rtl="0"/>
            <a:r>
              <a:rPr lang="en-US" dirty="0"/>
              <a:t>Microscopic examination of the conventionally-stained </a:t>
            </a:r>
            <a:r>
              <a:rPr lang="en-US" b="1" dirty="0" err="1"/>
              <a:t>adenohypophysis</a:t>
            </a:r>
            <a:r>
              <a:rPr lang="en-US" dirty="0"/>
              <a:t> reveals three distinctive cell types called </a:t>
            </a:r>
            <a:r>
              <a:rPr lang="en-US" b="1" dirty="0" err="1"/>
              <a:t>acidophils</a:t>
            </a:r>
            <a:r>
              <a:rPr lang="en-US" b="1" dirty="0"/>
              <a:t>, basophils and </a:t>
            </a:r>
            <a:r>
              <a:rPr lang="en-US" b="1" dirty="0" err="1"/>
              <a:t>chromophobes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This </a:t>
            </a:r>
            <a:r>
              <a:rPr lang="en-US" dirty="0"/>
              <a:t>pattern of staining reflects the chemical character of intracellular hormone-laden granules within the pituitary cells.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2940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l" rtl="0"/>
            <a:r>
              <a:rPr lang="en-US" dirty="0"/>
              <a:t>The </a:t>
            </a:r>
            <a:r>
              <a:rPr lang="en-US" b="1" dirty="0" err="1"/>
              <a:t>neurohypophysis</a:t>
            </a:r>
            <a:r>
              <a:rPr lang="en-US" dirty="0"/>
              <a:t> is an extension of the hypothalamus. It composed of bundles of axons from hypothalamic </a:t>
            </a:r>
            <a:r>
              <a:rPr lang="en-US" dirty="0" err="1"/>
              <a:t>neurosecretory</a:t>
            </a:r>
            <a:r>
              <a:rPr lang="en-US" dirty="0"/>
              <a:t> neurons intermixed with glial cells.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19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l" rtl="0"/>
            <a:r>
              <a:rPr lang="en-US" dirty="0" err="1" smtClean="0"/>
              <a:t>Acidophils</a:t>
            </a:r>
            <a:r>
              <a:rPr lang="en-US" dirty="0" smtClean="0"/>
              <a:t> </a:t>
            </a:r>
            <a:r>
              <a:rPr lang="en-US" dirty="0"/>
              <a:t>have cytoplasm that stains red or orange</a:t>
            </a:r>
          </a:p>
          <a:p>
            <a:pPr algn="l" rtl="0"/>
            <a:r>
              <a:rPr lang="en-US" dirty="0" smtClean="0"/>
              <a:t>Basophils </a:t>
            </a:r>
            <a:r>
              <a:rPr lang="en-US" dirty="0"/>
              <a:t>have cytoplasm that stains a bluish color</a:t>
            </a:r>
          </a:p>
          <a:p>
            <a:pPr algn="l" rtl="0"/>
            <a:r>
              <a:rPr lang="en-US" dirty="0" err="1" smtClean="0"/>
              <a:t>Chromophobes</a:t>
            </a:r>
            <a:r>
              <a:rPr lang="en-US" dirty="0" smtClean="0"/>
              <a:t> </a:t>
            </a:r>
            <a:r>
              <a:rPr lang="en-US" dirty="0"/>
              <a:t>have cytoplasm that stains very poorly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0469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5684" y="548680"/>
            <a:ext cx="3826768" cy="1786210"/>
          </a:xfrm>
        </p:spPr>
        <p:txBody>
          <a:bodyPr>
            <a:noAutofit/>
          </a:bodyPr>
          <a:lstStyle/>
          <a:p>
            <a:r>
              <a:rPr lang="en-US" sz="2800" dirty="0" smtClean="0"/>
              <a:t>Normal histology of anterior pituitary gland</a:t>
            </a:r>
            <a:endParaRPr lang="ar-SA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4438"/>
            <a:ext cx="4608513" cy="30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42253"/>
            <a:ext cx="4762500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672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76672"/>
            <a:ext cx="8496944" cy="5649491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b="1" dirty="0" smtClean="0"/>
              <a:t>1. </a:t>
            </a:r>
            <a:r>
              <a:rPr lang="en-US" sz="2800" b="1" dirty="0" err="1" smtClean="0"/>
              <a:t>Acidophils</a:t>
            </a:r>
            <a:r>
              <a:rPr lang="en-US" sz="2800" b="1" dirty="0" smtClean="0"/>
              <a:t> Cells:</a:t>
            </a:r>
            <a:r>
              <a:rPr lang="en-US" sz="2800" dirty="0" smtClean="0"/>
              <a:t> </a:t>
            </a:r>
            <a:endParaRPr lang="en-US" sz="2800" dirty="0"/>
          </a:p>
          <a:p>
            <a:pPr algn="l" rtl="0"/>
            <a:r>
              <a:rPr lang="en-US" sz="2800" dirty="0" err="1" smtClean="0"/>
              <a:t>Somatotropes</a:t>
            </a:r>
            <a:r>
              <a:rPr lang="en-US" sz="2800" dirty="0" smtClean="0"/>
              <a:t> </a:t>
            </a:r>
            <a:r>
              <a:rPr lang="en-US" sz="2800" dirty="0"/>
              <a:t>which produce </a:t>
            </a:r>
            <a:r>
              <a:rPr lang="en-US" sz="2800" dirty="0">
                <a:solidFill>
                  <a:srgbClr val="FF0000"/>
                </a:solidFill>
              </a:rPr>
              <a:t>growth </a:t>
            </a:r>
            <a:r>
              <a:rPr lang="en-US" sz="2800" dirty="0" smtClean="0">
                <a:solidFill>
                  <a:srgbClr val="FF0000"/>
                </a:solidFill>
              </a:rPr>
              <a:t>hormone (GH)</a:t>
            </a:r>
            <a:endParaRPr lang="en-US" sz="2800" dirty="0">
              <a:solidFill>
                <a:srgbClr val="FF0000"/>
              </a:solidFill>
            </a:endParaRPr>
          </a:p>
          <a:p>
            <a:pPr algn="l" rtl="0"/>
            <a:r>
              <a:rPr lang="en-US" sz="2800" dirty="0" err="1" smtClean="0"/>
              <a:t>Lactotropes</a:t>
            </a:r>
            <a:r>
              <a:rPr lang="en-US" sz="2800" dirty="0" smtClean="0"/>
              <a:t> </a:t>
            </a:r>
            <a:r>
              <a:rPr lang="en-US" sz="2800" dirty="0"/>
              <a:t>which produce </a:t>
            </a:r>
            <a:r>
              <a:rPr lang="en-US" sz="2800" dirty="0" smtClean="0">
                <a:solidFill>
                  <a:srgbClr val="FF0000"/>
                </a:solidFill>
              </a:rPr>
              <a:t>prolactin.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endParaRPr lang="en-US" sz="2800" b="1" dirty="0" smtClean="0"/>
          </a:p>
          <a:p>
            <a:pPr marL="0" indent="0" algn="l" rtl="0">
              <a:buNone/>
            </a:pPr>
            <a:r>
              <a:rPr lang="en-US" sz="2800" b="1" dirty="0" smtClean="0"/>
              <a:t>2. Basophils Cells:</a:t>
            </a:r>
            <a:endParaRPr lang="en-US" sz="2800" b="1" dirty="0"/>
          </a:p>
          <a:p>
            <a:pPr algn="l" rtl="0"/>
            <a:r>
              <a:rPr lang="en-US" sz="2800" dirty="0" err="1" smtClean="0"/>
              <a:t>Thyrotropes</a:t>
            </a:r>
            <a:r>
              <a:rPr lang="en-US" sz="2800" dirty="0" smtClean="0"/>
              <a:t> </a:t>
            </a:r>
            <a:r>
              <a:rPr lang="en-US" sz="2800" dirty="0"/>
              <a:t>which produce </a:t>
            </a:r>
            <a:r>
              <a:rPr lang="en-US" sz="2800" dirty="0">
                <a:solidFill>
                  <a:srgbClr val="0070C0"/>
                </a:solidFill>
              </a:rPr>
              <a:t>thyroid stimulating </a:t>
            </a:r>
            <a:r>
              <a:rPr lang="en-US" sz="2800" dirty="0" smtClean="0">
                <a:solidFill>
                  <a:srgbClr val="0070C0"/>
                </a:solidFill>
              </a:rPr>
              <a:t>hormone (TSH)</a:t>
            </a:r>
            <a:endParaRPr lang="en-US" sz="2800" dirty="0">
              <a:solidFill>
                <a:srgbClr val="0070C0"/>
              </a:solidFill>
            </a:endParaRPr>
          </a:p>
          <a:p>
            <a:pPr algn="l" rtl="0"/>
            <a:r>
              <a:rPr lang="en-US" sz="2800" dirty="0" err="1" smtClean="0"/>
              <a:t>Gonadotropes</a:t>
            </a:r>
            <a:r>
              <a:rPr lang="en-US" sz="2800" dirty="0" smtClean="0"/>
              <a:t> </a:t>
            </a:r>
            <a:r>
              <a:rPr lang="en-US" sz="2800" dirty="0"/>
              <a:t>which produce </a:t>
            </a:r>
            <a:r>
              <a:rPr lang="en-US" sz="2800" dirty="0">
                <a:solidFill>
                  <a:srgbClr val="0070C0"/>
                </a:solidFill>
              </a:rPr>
              <a:t>luteinizing hormone </a:t>
            </a:r>
            <a:r>
              <a:rPr lang="en-US" sz="2800" dirty="0" smtClean="0">
                <a:solidFill>
                  <a:srgbClr val="0070C0"/>
                </a:solidFill>
              </a:rPr>
              <a:t>and </a:t>
            </a:r>
            <a:r>
              <a:rPr lang="en-US" sz="2800" dirty="0">
                <a:solidFill>
                  <a:srgbClr val="0070C0"/>
                </a:solidFill>
              </a:rPr>
              <a:t>follicle-stimulating </a:t>
            </a:r>
            <a:r>
              <a:rPr lang="en-US" sz="2800" dirty="0" smtClean="0">
                <a:solidFill>
                  <a:srgbClr val="0070C0"/>
                </a:solidFill>
              </a:rPr>
              <a:t>hormone (LH&amp; FSH)</a:t>
            </a:r>
            <a:endParaRPr lang="en-US" sz="2800" dirty="0">
              <a:solidFill>
                <a:srgbClr val="0070C0"/>
              </a:solidFill>
            </a:endParaRPr>
          </a:p>
          <a:p>
            <a:pPr algn="l" rtl="0"/>
            <a:r>
              <a:rPr lang="en-US" sz="2800" dirty="0" err="1" smtClean="0"/>
              <a:t>Corticotropes</a:t>
            </a:r>
            <a:r>
              <a:rPr lang="en-US" sz="2800" dirty="0" smtClean="0"/>
              <a:t> </a:t>
            </a:r>
            <a:r>
              <a:rPr lang="en-US" sz="2800" dirty="0"/>
              <a:t>which produce </a:t>
            </a:r>
            <a:r>
              <a:rPr lang="en-US" sz="2800" dirty="0">
                <a:solidFill>
                  <a:srgbClr val="0070C0"/>
                </a:solidFill>
              </a:rPr>
              <a:t>adrenocorticotrophic </a:t>
            </a:r>
            <a:r>
              <a:rPr lang="en-US" sz="2800" dirty="0" smtClean="0">
                <a:solidFill>
                  <a:srgbClr val="0070C0"/>
                </a:solidFill>
              </a:rPr>
              <a:t>hormone (ACTH)</a:t>
            </a:r>
            <a:endParaRPr lang="en-US" sz="2800" dirty="0">
              <a:solidFill>
                <a:srgbClr val="0070C0"/>
              </a:solidFill>
            </a:endParaRPr>
          </a:p>
          <a:p>
            <a:pPr marL="0" indent="0" algn="l" rtl="0">
              <a:buNone/>
            </a:pPr>
            <a:r>
              <a:rPr lang="en-US" sz="2800" dirty="0" smtClean="0"/>
              <a:t> </a:t>
            </a:r>
            <a:endParaRPr lang="en-US" sz="2800" dirty="0"/>
          </a:p>
          <a:p>
            <a:pPr algn="l" rtl="0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12765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496944" cy="5577483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b="1" dirty="0"/>
              <a:t>3. Chromophobe cells:</a:t>
            </a:r>
          </a:p>
          <a:p>
            <a:pPr marL="0" indent="0" algn="l" rtl="0">
              <a:buNone/>
            </a:pPr>
            <a:r>
              <a:rPr lang="en-US" dirty="0"/>
              <a:t>- These are cells that have minimal or no hormonal content. Many of the </a:t>
            </a:r>
            <a:r>
              <a:rPr lang="en-US" dirty="0" err="1"/>
              <a:t>chromophobes</a:t>
            </a:r>
            <a:r>
              <a:rPr lang="en-US" dirty="0"/>
              <a:t> may be </a:t>
            </a:r>
            <a:r>
              <a:rPr lang="en-US" dirty="0" err="1"/>
              <a:t>acidophils</a:t>
            </a:r>
            <a:r>
              <a:rPr lang="en-US" dirty="0"/>
              <a:t> or basophils that have </a:t>
            </a:r>
            <a:r>
              <a:rPr lang="en-US" dirty="0" err="1"/>
              <a:t>degranulated</a:t>
            </a:r>
            <a:r>
              <a:rPr lang="en-US" dirty="0"/>
              <a:t> and thereby are </a:t>
            </a:r>
            <a:r>
              <a:rPr lang="en-US" dirty="0">
                <a:solidFill>
                  <a:srgbClr val="0070C0"/>
                </a:solidFill>
              </a:rPr>
              <a:t>depleted of hormone</a:t>
            </a:r>
            <a:r>
              <a:rPr lang="en-US" dirty="0"/>
              <a:t>. Some </a:t>
            </a:r>
            <a:r>
              <a:rPr lang="en-US" dirty="0" err="1"/>
              <a:t>chromophobes</a:t>
            </a:r>
            <a:r>
              <a:rPr lang="en-US" dirty="0"/>
              <a:t> may also represent </a:t>
            </a:r>
            <a:r>
              <a:rPr lang="en-US" dirty="0">
                <a:solidFill>
                  <a:srgbClr val="00B0F0"/>
                </a:solidFill>
              </a:rPr>
              <a:t>stem cells </a:t>
            </a:r>
            <a:r>
              <a:rPr lang="en-US" dirty="0"/>
              <a:t>that have not yet differentiated into hormone-producing cells. </a:t>
            </a:r>
          </a:p>
          <a:p>
            <a:pPr algn="l" rtl="0"/>
            <a:r>
              <a:rPr lang="en-US" dirty="0"/>
              <a:t>Although classification of cells as </a:t>
            </a:r>
            <a:r>
              <a:rPr lang="en-US" dirty="0" err="1"/>
              <a:t>acidophils</a:t>
            </a:r>
            <a:r>
              <a:rPr lang="en-US" dirty="0"/>
              <a:t> or basophils is useful in some situations, specific identification of anterior pituitary cells requires immunostaining for the hormone in question.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4025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1179</Words>
  <Application>Microsoft Office PowerPoint</Application>
  <PresentationFormat>On-screen Show (4:3)</PresentationFormat>
  <Paragraphs>79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Pituitary tumors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Normal histology of anterior pituitary gland</vt:lpstr>
      <vt:lpstr>PowerPoint Presentation</vt:lpstr>
      <vt:lpstr>PowerPoint Presentation</vt:lpstr>
      <vt:lpstr>1. Pituitary adenoma</vt:lpstr>
      <vt:lpstr>PowerPoint Presentation</vt:lpstr>
      <vt:lpstr>PowerPoint Presentation</vt:lpstr>
      <vt:lpstr>* Gross features:</vt:lpstr>
      <vt:lpstr>PowerPoint Presentation</vt:lpstr>
      <vt:lpstr>PowerPoint Presentation</vt:lpstr>
      <vt:lpstr>MRI of normal pituitary gland</vt:lpstr>
      <vt:lpstr>Pituitary microadenoma</vt:lpstr>
      <vt:lpstr>Pituitary macroadenoma       -     Pituitary giant adenoma</vt:lpstr>
      <vt:lpstr>Pituitary adenoma: -This massive, nonfunctional adenoma has grown far beyond the confines of the sella turcica and has distorted the overlying brain.  - Nonfunctional adenomas tend to be larger at the time of diagnosis than those that secrete a hormone.</vt:lpstr>
      <vt:lpstr>* Microscopic examination:</vt:lpstr>
      <vt:lpstr>PowerPoint Presentation</vt:lpstr>
      <vt:lpstr>* Classification of Pituitary Adenomas: </vt:lpstr>
      <vt:lpstr>* Clinical picture:</vt:lpstr>
      <vt:lpstr>PROLACTINOMA </vt:lpstr>
      <vt:lpstr>PowerPoint Presentation</vt:lpstr>
      <vt:lpstr>PowerPoint Presentation</vt:lpstr>
      <vt:lpstr>GROWTH HORMONE (SOMATOTROPH CELL) ADENOMA </vt:lpstr>
      <vt:lpstr>PowerPoint Presentation</vt:lpstr>
      <vt:lpstr>PowerPoint Presentation</vt:lpstr>
      <vt:lpstr>PowerPoint Presentation</vt:lpstr>
      <vt:lpstr>Pituitary carcinomas</vt:lpstr>
      <vt:lpstr>Thanks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Pituitary tumors</dc:title>
  <dc:creator>Abdulaty Shawky</dc:creator>
  <cp:lastModifiedBy>Eman Enan</cp:lastModifiedBy>
  <cp:revision>45</cp:revision>
  <dcterms:created xsi:type="dcterms:W3CDTF">2013-08-27T08:50:09Z</dcterms:created>
  <dcterms:modified xsi:type="dcterms:W3CDTF">2015-08-25T10:39:01Z</dcterms:modified>
</cp:coreProperties>
</file>